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4" r:id="rId11"/>
    <p:sldId id="274" r:id="rId12"/>
    <p:sldId id="263" r:id="rId13"/>
    <p:sldId id="266" r:id="rId14"/>
    <p:sldId id="273" r:id="rId15"/>
    <p:sldId id="267" r:id="rId16"/>
    <p:sldId id="268" r:id="rId17"/>
    <p:sldId id="27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EF06147-ACED-4B0A-A626-019E7B0730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D00473-19BC-45CB-BC5A-879811886106}" type="datetimeFigureOut">
              <a:rPr lang="ru-RU" smtClean="0"/>
              <a:t>28.10.2016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218" y="1268760"/>
            <a:ext cx="8150246" cy="2305943"/>
          </a:xfrm>
        </p:spPr>
        <p:txBody>
          <a:bodyPr/>
          <a:lstStyle/>
          <a:p>
            <a:r>
              <a:rPr lang="ru-RU" sz="3600" b="1" dirty="0"/>
              <a:t>Сравнительно-историческая социология образования и науки: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лучай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постсоветского пространства на постсоветском пространстве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7416824" cy="21457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Стариков Валентин Сергеевич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Трегубова Наталья </a:t>
            </a:r>
            <a:r>
              <a:rPr lang="ru-RU" dirty="0" err="1" smtClean="0">
                <a:solidFill>
                  <a:schemeClr val="tx1"/>
                </a:solidFill>
              </a:rPr>
              <a:t>Дамировна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Международная исследовательская лаборатория СПбГУ «</a:t>
            </a:r>
            <a:r>
              <a:rPr lang="ru-RU" sz="1800" b="1" dirty="0" err="1" smtClean="0">
                <a:solidFill>
                  <a:schemeClr val="tx1"/>
                </a:solidFill>
              </a:rPr>
              <a:t>Транснационализм</a:t>
            </a:r>
            <a:r>
              <a:rPr lang="ru-RU" sz="1800" b="1" dirty="0" smtClean="0">
                <a:solidFill>
                  <a:schemeClr val="tx1"/>
                </a:solidFill>
              </a:rPr>
              <a:t> и миграционные процессы» (ТАНДЕМ)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u="sng" dirty="0" smtClean="0">
                <a:solidFill>
                  <a:schemeClr val="tx1"/>
                </a:solidFill>
              </a:rPr>
              <a:t>www.tandem.spbu.ru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TAN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16" y="5970456"/>
            <a:ext cx="1027106" cy="4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56" y="260648"/>
            <a:ext cx="794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 </a:t>
            </a:r>
            <a:r>
              <a:rPr lang="ru-RU" sz="1400" dirty="0" smtClean="0"/>
              <a:t>СОЦИОЛОГИЧЕСКАЯ ШКОЛА СПбГУ </a:t>
            </a:r>
          </a:p>
          <a:p>
            <a:pPr algn="ctr"/>
            <a:r>
              <a:rPr lang="ru-RU" sz="1400" dirty="0" smtClean="0"/>
              <a:t>«Актуальная социология и вызовы современности: новые тенденции в теории и методах» </a:t>
            </a:r>
          </a:p>
          <a:p>
            <a:pPr algn="ctr"/>
            <a:r>
              <a:rPr lang="ru-RU" sz="1400" dirty="0" smtClean="0"/>
              <a:t>28 октября 2016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65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47248" cy="1143000"/>
          </a:xfrm>
        </p:spPr>
        <p:txBody>
          <a:bodyPr/>
          <a:lstStyle/>
          <a:p>
            <a:r>
              <a:rPr lang="ru-RU" sz="3200" dirty="0" smtClean="0"/>
              <a:t>Цепочки организационных </a:t>
            </a:r>
            <a:r>
              <a:rPr lang="ru-RU" sz="3200" dirty="0"/>
              <a:t>трансформаций</a:t>
            </a:r>
            <a:r>
              <a:rPr lang="ru-RU" sz="3200" dirty="0" smtClean="0"/>
              <a:t>: Классический </a:t>
            </a:r>
            <a:r>
              <a:rPr lang="ru-RU" sz="3200" dirty="0"/>
              <a:t>университет -&gt; постсоветский исследовательский университет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ВЫСОКИЙ </a:t>
            </a:r>
            <a:r>
              <a:rPr lang="ru-RU" dirty="0"/>
              <a:t>УРОВЕНЬ СТУДЕНЧЕСКОЙ МОБИЛЬНОСТИ в совокупности с ВЫСОКИМ УРОВНЕМ КОНКУРЕНЦИИ В РЕГИОНЕ в совокупности с АГРЕССИВНОЙ ЭКСПАНСИОНИСТСКОЙ ПОЛИТИКОЙ ВУЗА в совокупности с ИЗНАЧАЛЬНО ВЫСОКИМ СТАТУСОМ УНИВЕРСИТЕТА В РЕГИОНЕ привели к тому, что на текущий момент организация является ИССЛЕДОВАТЕЛЬСКИМ </a:t>
            </a:r>
            <a:r>
              <a:rPr lang="ru-RU" dirty="0" smtClean="0"/>
              <a:t>УНИВЕРСИТЕТОМ</a:t>
            </a:r>
          </a:p>
          <a:p>
            <a:pPr marL="114300" indent="0" algn="ctr">
              <a:buNone/>
            </a:pPr>
            <a:r>
              <a:rPr lang="ru-RU" dirty="0" smtClean="0"/>
              <a:t>или</a:t>
            </a:r>
            <a:endParaRPr lang="ru-RU" dirty="0"/>
          </a:p>
          <a:p>
            <a:r>
              <a:rPr lang="ru-RU" dirty="0"/>
              <a:t>РЕСТИТУТИВНЫЙ СОЦИАЛЬНО-ПОЛИТИЧЕСКИЙ ДИСКУРС в совокупности с ПОЛОЖИТЕЛЬНОЙ ОЦЕНКОЙ ИЗМЕНЕНИЙ в совокупности с ИЗНАЧАЛЬНО ВЫСОКИМ СТАТУСОМ УНИВЕРСИТЕТА В РЕГИОНЕ в совокупности с УМЕРЕННОЙ ЭКСПАНСИОНИСТСКОЙ ПОЛИТИКОЙ ВУЗА привели к тому, что на текущий момент организация является ИССЛЕДОВАТЕЛЬСКИМ </a:t>
            </a:r>
            <a:r>
              <a:rPr lang="ru-RU" dirty="0" smtClean="0"/>
              <a:t>УНИВЕРСИТЕТОМ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8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47248" cy="1143000"/>
          </a:xfrm>
        </p:spPr>
        <p:txBody>
          <a:bodyPr/>
          <a:lstStyle/>
          <a:p>
            <a:r>
              <a:rPr lang="ru-RU" sz="3200" dirty="0" smtClean="0"/>
              <a:t>Цепочки организационных </a:t>
            </a:r>
            <a:r>
              <a:rPr lang="ru-RU" sz="3200" dirty="0"/>
              <a:t>трансформаций</a:t>
            </a:r>
            <a:r>
              <a:rPr lang="ru-RU" sz="3200" dirty="0" smtClean="0"/>
              <a:t>: Классический </a:t>
            </a:r>
            <a:r>
              <a:rPr lang="ru-RU" sz="3200" dirty="0"/>
              <a:t>университет -&gt; </a:t>
            </a:r>
            <a:r>
              <a:rPr lang="ru-RU" sz="3200" dirty="0" smtClean="0"/>
              <a:t>организация «</a:t>
            </a:r>
            <a:r>
              <a:rPr lang="ru-RU" sz="3200" dirty="0" err="1" smtClean="0"/>
              <a:t>псевдовысшего</a:t>
            </a:r>
            <a:r>
              <a:rPr lang="ru-RU" sz="3200" dirty="0" smtClean="0"/>
              <a:t>»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25780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НИЗКИЙ УРОВЕНЬ ОРГАНИЗАЦИОННОЙ КОНКУРЕНЦИИ В РЕГИОНЕ в совокупности с ИЗНАЧАЛЬНО ВЫСОКИМ СТАТУСОМ УНИВЕРСИТЕТА В РЕГИОНЕ привели к тому, что на текущий момент организация является ОРГАНИЗАЦИЕЙ ПСЕВДОВЫСШЕГО </a:t>
            </a:r>
            <a:r>
              <a:rPr lang="ru-RU" sz="2400" dirty="0" smtClean="0"/>
              <a:t>ОБРАЗОВАНИЯ</a:t>
            </a:r>
          </a:p>
          <a:p>
            <a:pPr marL="114300" indent="0" algn="ctr">
              <a:buNone/>
            </a:pPr>
            <a:r>
              <a:rPr lang="ru-RU" sz="2400" dirty="0" smtClean="0"/>
              <a:t>или</a:t>
            </a:r>
            <a:endParaRPr lang="ru-RU" sz="2400" dirty="0"/>
          </a:p>
          <a:p>
            <a:r>
              <a:rPr lang="ru-RU" sz="2400" dirty="0"/>
              <a:t>НИЗКИЙ УРОВЕНЬ СТУДЕНЧЕСКОЙ МОБИЛЬНОСТИ в совокупности с АГРЕССИВНОЙ ЭКСПАНСИОНИСТСКОЙ ПОЛИТИКОЙ ВУЗА привели к тому, что на текущий момент организация является ОРГАНИЗАЦИЕЙ ПСЕВДОВЫСШЕГО </a:t>
            </a:r>
            <a:r>
              <a:rPr lang="ru-RU" sz="2400" dirty="0" smtClean="0"/>
              <a:t>ОБРАЗОВАНИЯ</a:t>
            </a:r>
          </a:p>
          <a:p>
            <a:pPr marL="114300" indent="0" algn="ctr">
              <a:buNone/>
            </a:pPr>
            <a:r>
              <a:rPr lang="ru-RU" sz="2400" dirty="0" smtClean="0"/>
              <a:t>или</a:t>
            </a:r>
          </a:p>
          <a:p>
            <a:r>
              <a:rPr lang="ru-RU" sz="2400" dirty="0"/>
              <a:t>ВЫСОКИЙ УРОВЕНЬ БЮРОКРАТИЧЕСКОЙ ДИНАМИКИ НА НАЧАЛЬНЫЙ ПЕРИОД ТРАНСФОРМАЦИИ в совокупности с В ЦЕЛОМ ОТРИЦАТЕЛЬНЫМ ОТНОШЕНИЕМ АКАДЕМИЧЕСКИХ ЭЛИТ К ИЗМЕНЕНИЯМ в совокупности с РЕЗКИМ УХУДШЕНИЕМ СОЦИАЛЬНОГО ПОЛОЖЕНИЯ РАБОТНИКОВ привели к тому, что на текущий момент организация является ОРГАНИЗАЦИЕЙ ПСЕВДОВЫСШЕГО ОБРАЗОВАНИЯ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Организационное поле исследовательских университетов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62" y="2132856"/>
            <a:ext cx="9224363" cy="461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837" r="858" b="782"/>
          <a:stretch/>
        </p:blipFill>
        <p:spPr bwMode="auto">
          <a:xfrm>
            <a:off x="3347864" y="1340768"/>
            <a:ext cx="4983959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65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Постсоветские трансформации в постсоветских научных публикациях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Кто вообще изучает «постсоветское»?</a:t>
            </a:r>
            <a:endParaRPr lang="en-US" sz="2800" dirty="0" smtClean="0"/>
          </a:p>
          <a:p>
            <a:r>
              <a:rPr lang="ru-RU" sz="2800" dirty="0" smtClean="0"/>
              <a:t>Страны или дисциплины?</a:t>
            </a:r>
          </a:p>
          <a:p>
            <a:pPr marL="11430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3881" y="4061679"/>
            <a:ext cx="2016224" cy="1008112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Россия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573881" y="5157192"/>
            <a:ext cx="2019136" cy="1008112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Украина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39552" y="2996952"/>
            <a:ext cx="2019136" cy="1008112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Беларусь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866726"/>
            <a:ext cx="1800200" cy="44685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Социология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4059" y="3568642"/>
            <a:ext cx="1800200" cy="40845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Экономика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0009" y="4912860"/>
            <a:ext cx="1944216" cy="48866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Политология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3629630"/>
            <a:ext cx="1254265" cy="43204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История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809527"/>
            <a:ext cx="1872208" cy="50405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Философия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64259" y="5479237"/>
            <a:ext cx="2189398" cy="44685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Менеджмент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21941" y="4222861"/>
            <a:ext cx="1800200" cy="44685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Психология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5992154"/>
            <a:ext cx="1800200" cy="44685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Area studies</a:t>
            </a:r>
            <a:endParaRPr lang="ru-RU" sz="2400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915816" y="4222861"/>
            <a:ext cx="1080120" cy="84693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75E47"/>
                </a:solidFill>
              </a:rPr>
              <a:t>Постсоветские трансформации в постсоветских научных публикациях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A9A57C"/>
              </a:buClr>
            </a:pPr>
            <a:r>
              <a:rPr lang="ru-RU" sz="2800" dirty="0">
                <a:solidFill>
                  <a:srgbClr val="2F2B20"/>
                </a:solidFill>
              </a:rPr>
              <a:t>Методы: количественный контент-анализ аннотаций журналов</a:t>
            </a:r>
          </a:p>
          <a:p>
            <a:pPr lvl="0">
              <a:buClr>
                <a:srgbClr val="A9A57C"/>
              </a:buClr>
            </a:pPr>
            <a:r>
              <a:rPr lang="ru-RU" sz="2800" dirty="0" smtClean="0">
                <a:solidFill>
                  <a:srgbClr val="2F2B20"/>
                </a:solidFill>
              </a:rPr>
              <a:t>Выборки журналов по странам </a:t>
            </a:r>
            <a:endParaRPr lang="ru-RU" sz="2800" dirty="0">
              <a:solidFill>
                <a:srgbClr val="2F2B20"/>
              </a:solidFill>
            </a:endParaRPr>
          </a:p>
          <a:p>
            <a:pPr lvl="1">
              <a:buClr>
                <a:srgbClr val="9CBEBD"/>
              </a:buClr>
            </a:pPr>
            <a:r>
              <a:rPr lang="ru-RU" sz="2800" dirty="0" smtClean="0">
                <a:solidFill>
                  <a:srgbClr val="2F2B20"/>
                </a:solidFill>
              </a:rPr>
              <a:t>старые </a:t>
            </a:r>
            <a:r>
              <a:rPr lang="ru-RU" sz="2800" dirty="0">
                <a:solidFill>
                  <a:srgbClr val="2F2B20"/>
                </a:solidFill>
              </a:rPr>
              <a:t>и новые журналы </a:t>
            </a:r>
            <a:endParaRPr lang="ru-RU" sz="2800" dirty="0" smtClean="0">
              <a:solidFill>
                <a:srgbClr val="2F2B20"/>
              </a:solidFill>
            </a:endParaRPr>
          </a:p>
          <a:p>
            <a:pPr lvl="1">
              <a:buClr>
                <a:srgbClr val="9CBEBD"/>
              </a:buClr>
            </a:pPr>
            <a:endParaRPr lang="ru-RU" sz="2800" dirty="0">
              <a:solidFill>
                <a:srgbClr val="2F2B20"/>
              </a:solidFill>
            </a:endParaRPr>
          </a:p>
          <a:p>
            <a:pPr lvl="1">
              <a:buClr>
                <a:srgbClr val="9CBEBD"/>
              </a:buClr>
            </a:pPr>
            <a:endParaRPr lang="ru-RU" sz="2800" dirty="0" smtClean="0">
              <a:solidFill>
                <a:srgbClr val="2F2B20"/>
              </a:solidFill>
            </a:endParaRPr>
          </a:p>
          <a:p>
            <a:pPr lvl="1">
              <a:buClr>
                <a:srgbClr val="9CBEBD"/>
              </a:buClr>
            </a:pPr>
            <a:endParaRPr lang="ru-RU" sz="2800" dirty="0">
              <a:solidFill>
                <a:srgbClr val="2F2B20"/>
              </a:solidFill>
            </a:endParaRPr>
          </a:p>
          <a:p>
            <a:pPr lvl="1">
              <a:buClr>
                <a:srgbClr val="9CBEBD"/>
              </a:buClr>
            </a:pPr>
            <a:endParaRPr lang="ru-RU" sz="2800" dirty="0">
              <a:solidFill>
                <a:srgbClr val="2F2B20"/>
              </a:solidFill>
            </a:endParaRPr>
          </a:p>
          <a:p>
            <a:pPr lvl="1">
              <a:buClr>
                <a:srgbClr val="9CBEBD"/>
              </a:buClr>
            </a:pPr>
            <a:r>
              <a:rPr lang="ru-RU" sz="2800" dirty="0" smtClean="0">
                <a:solidFill>
                  <a:srgbClr val="2F2B20"/>
                </a:solidFill>
              </a:rPr>
              <a:t>университетские</a:t>
            </a:r>
            <a:r>
              <a:rPr lang="en-US" sz="2800" dirty="0" smtClean="0">
                <a:solidFill>
                  <a:srgbClr val="2F2B20"/>
                </a:solidFill>
              </a:rPr>
              <a:t> </a:t>
            </a:r>
            <a:r>
              <a:rPr lang="ru-RU" sz="2800" dirty="0" smtClean="0">
                <a:solidFill>
                  <a:srgbClr val="2F2B20"/>
                </a:solidFill>
              </a:rPr>
              <a:t>, «академические» и </a:t>
            </a:r>
            <a:r>
              <a:rPr lang="ru-RU" sz="2800" dirty="0">
                <a:solidFill>
                  <a:srgbClr val="2F2B20"/>
                </a:solidFill>
              </a:rPr>
              <a:t>другие </a:t>
            </a:r>
            <a:r>
              <a:rPr lang="ru-RU" sz="2800" dirty="0" smtClean="0">
                <a:solidFill>
                  <a:srgbClr val="2F2B20"/>
                </a:solidFill>
              </a:rPr>
              <a:t>журналы</a:t>
            </a:r>
            <a:endParaRPr lang="ru-RU" sz="2800" dirty="0">
              <a:solidFill>
                <a:srgbClr val="2F2B20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4703"/>
            <a:ext cx="3348980" cy="424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4288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0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75E47"/>
                </a:solidFill>
              </a:rPr>
              <a:t>Постсоветские трансформации в постсоветских научных публикациях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Сравнительно-исторический контекст </a:t>
            </a:r>
            <a:endParaRPr lang="en-US" sz="3200" dirty="0" smtClean="0"/>
          </a:p>
          <a:p>
            <a:pPr lvl="1"/>
            <a:r>
              <a:rPr lang="ru-RU" sz="3200" dirty="0" smtClean="0"/>
              <a:t>Социальные и гуманитарные дисциплины в СССР</a:t>
            </a:r>
          </a:p>
          <a:p>
            <a:pPr lvl="1"/>
            <a:r>
              <a:rPr lang="ru-RU" sz="3200" dirty="0"/>
              <a:t>Изменения рынков в 1990е</a:t>
            </a:r>
          </a:p>
          <a:p>
            <a:pPr lvl="1"/>
            <a:r>
              <a:rPr lang="ru-RU" sz="3200" dirty="0" smtClean="0"/>
              <a:t>Неравное распределение советского наследия</a:t>
            </a:r>
          </a:p>
          <a:p>
            <a:pPr lvl="1"/>
            <a:r>
              <a:rPr lang="en-US" sz="3200" dirty="0" smtClean="0"/>
              <a:t>Post-communist studies </a:t>
            </a:r>
            <a:r>
              <a:rPr lang="ru-RU" sz="3200" dirty="0" smtClean="0"/>
              <a:t>и </a:t>
            </a:r>
            <a:r>
              <a:rPr lang="en-US" sz="3200" dirty="0" smtClean="0"/>
              <a:t>Eastern European studies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46043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675E47"/>
                </a:solidFill>
              </a:rPr>
              <a:t>Постсоветские трансформации в постсоветских научных публикациях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Количество и «качество» аннотаций</a:t>
            </a:r>
          </a:p>
          <a:p>
            <a:pPr lvl="1"/>
            <a:r>
              <a:rPr lang="ru-RU" sz="3200" dirty="0" smtClean="0"/>
              <a:t>На уровне количества аннотаций – </a:t>
            </a:r>
            <a:r>
              <a:rPr lang="ru-RU" sz="3200" dirty="0" err="1" smtClean="0"/>
              <a:t>страновые</a:t>
            </a:r>
            <a:r>
              <a:rPr lang="ru-RU" sz="3200" dirty="0" smtClean="0"/>
              <a:t> различия</a:t>
            </a:r>
          </a:p>
          <a:p>
            <a:pPr lvl="1"/>
            <a:r>
              <a:rPr lang="ru-RU" sz="3200" dirty="0" smtClean="0"/>
              <a:t>На уровне содержания – дисциплинарные различия</a:t>
            </a:r>
          </a:p>
          <a:p>
            <a:r>
              <a:rPr lang="ru-RU" sz="3200" dirty="0" smtClean="0"/>
              <a:t>Двухуровневая модель организации научного знания: </a:t>
            </a:r>
            <a:r>
              <a:rPr lang="ru-RU" sz="3200" dirty="0" err="1" smtClean="0"/>
              <a:t>социетальный</a:t>
            </a:r>
            <a:r>
              <a:rPr lang="ru-RU" sz="3200" dirty="0" smtClean="0"/>
              <a:t> контекст и организационные поля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20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6707" y="2708920"/>
            <a:ext cx="5256584" cy="32403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2F2B20"/>
                </a:solidFill>
              </a:rPr>
              <a:t>на постсоветском пространстве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1913" y="692696"/>
            <a:ext cx="3329022" cy="2592288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F2B20"/>
                </a:solidFill>
              </a:rPr>
              <a:t>Случай постсоветского пространства </a:t>
            </a:r>
            <a:endParaRPr lang="en-US" sz="2800" dirty="0">
              <a:solidFill>
                <a:srgbClr val="2F2B20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8188" y="2700209"/>
            <a:ext cx="53213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2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12776" y="389139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n.tregubova@spbu.ru</a:t>
            </a:r>
            <a:endParaRPr lang="en-US" sz="2400" dirty="0" smtClean="0"/>
          </a:p>
          <a:p>
            <a:r>
              <a:rPr lang="en-US" sz="2400" dirty="0" err="1" smtClean="0"/>
              <a:t>v.starikov</a:t>
            </a:r>
            <a:r>
              <a:rPr lang="en-US" sz="2400" dirty="0"/>
              <a:t> @spbu.ru</a:t>
            </a:r>
          </a:p>
        </p:txBody>
      </p:sp>
    </p:spTree>
    <p:extLst>
      <p:ext uri="{BB962C8B-B14F-4D97-AF65-F5344CB8AC3E}">
        <p14:creationId xmlns:p14="http://schemas.microsoft.com/office/powerpoint/2010/main" val="22168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6707" y="2708920"/>
            <a:ext cx="5256584" cy="32403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 постсоветском пространстве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3329022" cy="2592288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Случай постсоветского пространства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n-US" sz="3600" dirty="0" smtClean="0"/>
              <a:t>STS</a:t>
            </a:r>
            <a:r>
              <a:rPr lang="ru-RU" sz="3600" dirty="0" smtClean="0"/>
              <a:t> </a:t>
            </a:r>
            <a:r>
              <a:rPr lang="en-US" sz="3600" dirty="0" smtClean="0"/>
              <a:t>/ </a:t>
            </a:r>
            <a:r>
              <a:rPr lang="ru-RU" sz="3600" dirty="0" smtClean="0"/>
              <a:t>социология науки и образования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006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STS </a:t>
            </a:r>
            <a:r>
              <a:rPr lang="ru-RU" sz="3200" dirty="0"/>
              <a:t>и </a:t>
            </a:r>
            <a:r>
              <a:rPr lang="en-US" sz="3200" dirty="0"/>
              <a:t>ANT</a:t>
            </a:r>
          </a:p>
          <a:p>
            <a:r>
              <a:rPr lang="en-US" sz="3200" dirty="0" smtClean="0"/>
              <a:t>STS </a:t>
            </a:r>
            <a:r>
              <a:rPr lang="ru-RU" sz="3200" dirty="0"/>
              <a:t>и социология </a:t>
            </a:r>
            <a:r>
              <a:rPr lang="ru-RU" sz="3200" dirty="0" smtClean="0"/>
              <a:t>науки: не только Бруно </a:t>
            </a:r>
            <a:r>
              <a:rPr lang="ru-RU" sz="3200" dirty="0" err="1" smtClean="0"/>
              <a:t>Латур</a:t>
            </a:r>
            <a:r>
              <a:rPr lang="ru-RU" sz="3200" dirty="0" smtClean="0"/>
              <a:t>, но и…</a:t>
            </a:r>
            <a:endParaRPr lang="en-US" sz="3200" dirty="0" smtClean="0"/>
          </a:p>
          <a:p>
            <a:pPr lvl="1"/>
            <a:r>
              <a:rPr lang="ru-RU" sz="3000" dirty="0" err="1" smtClean="0"/>
              <a:t>неоинституциональная</a:t>
            </a:r>
            <a:r>
              <a:rPr lang="ru-RU" sz="3000" dirty="0" smtClean="0"/>
              <a:t> </a:t>
            </a:r>
            <a:r>
              <a:rPr lang="ru-RU" sz="3000" dirty="0"/>
              <a:t>теория</a:t>
            </a:r>
          </a:p>
          <a:p>
            <a:pPr lvl="1"/>
            <a:r>
              <a:rPr lang="ru-RU" sz="3000" dirty="0" smtClean="0"/>
              <a:t>сравнительно-историческая </a:t>
            </a:r>
            <a:r>
              <a:rPr lang="ru-RU" sz="3000" dirty="0" err="1"/>
              <a:t>макросоциология</a:t>
            </a:r>
            <a:endParaRPr lang="ru-RU" sz="3000" dirty="0"/>
          </a:p>
          <a:p>
            <a:pPr lvl="1"/>
            <a:r>
              <a:rPr lang="ru-RU" sz="3000" dirty="0" smtClean="0"/>
              <a:t>Пьер </a:t>
            </a:r>
            <a:r>
              <a:rPr lang="ru-RU" sz="3000" dirty="0" err="1"/>
              <a:t>Бурдье</a:t>
            </a:r>
            <a:endParaRPr lang="en-US" sz="3000" dirty="0"/>
          </a:p>
          <a:p>
            <a:pPr lvl="1"/>
            <a:r>
              <a:rPr lang="ru-RU" sz="3000" dirty="0" err="1"/>
              <a:t>Рэндалл</a:t>
            </a:r>
            <a:r>
              <a:rPr lang="ru-RU" sz="3000" dirty="0"/>
              <a:t> </a:t>
            </a:r>
            <a:r>
              <a:rPr lang="ru-RU" sz="3000" dirty="0" smtClean="0"/>
              <a:t>Коллинз</a:t>
            </a:r>
          </a:p>
          <a:p>
            <a:r>
              <a:rPr lang="ru-RU" sz="3200" dirty="0" smtClean="0"/>
              <a:t>наука </a:t>
            </a:r>
            <a:r>
              <a:rPr lang="ru-RU" sz="3200" dirty="0"/>
              <a:t>и </a:t>
            </a:r>
            <a:r>
              <a:rPr lang="ru-RU" sz="3200" dirty="0" smtClean="0"/>
              <a:t>образование</a:t>
            </a:r>
            <a:endParaRPr lang="en-US" sz="3200" dirty="0" smtClean="0"/>
          </a:p>
          <a:p>
            <a:r>
              <a:rPr lang="ru-RU" sz="3200" dirty="0" smtClean="0"/>
              <a:t>поля</a:t>
            </a:r>
            <a:r>
              <a:rPr lang="ru-RU" sz="3200" dirty="0"/>
              <a:t>, институты, организации, </a:t>
            </a:r>
            <a:r>
              <a:rPr lang="ru-RU" sz="3200" dirty="0" smtClean="0"/>
              <a:t>сети…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27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Сравнительно-историческая (макро)социология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«Сравнительная </a:t>
            </a:r>
            <a:r>
              <a:rPr lang="ru-RU" sz="2900" dirty="0"/>
              <a:t>социология всегда </a:t>
            </a:r>
            <a:r>
              <a:rPr lang="ru-RU" sz="2900" dirty="0" smtClean="0"/>
              <a:t>представляла </a:t>
            </a:r>
            <a:r>
              <a:rPr lang="ru-RU" sz="2900" dirty="0"/>
              <a:t>сразу несколько направлений: </a:t>
            </a:r>
            <a:r>
              <a:rPr lang="ru-RU" sz="2900" dirty="0" err="1" smtClean="0"/>
              <a:t>антиэтноцентризм</a:t>
            </a:r>
            <a:r>
              <a:rPr lang="ru-RU" sz="2900" dirty="0" smtClean="0"/>
              <a:t>, </a:t>
            </a:r>
            <a:r>
              <a:rPr lang="ru-RU" sz="2900" dirty="0"/>
              <a:t>интерес к макроуровню и </a:t>
            </a:r>
            <a:r>
              <a:rPr lang="ru-RU" sz="2900" dirty="0" smtClean="0"/>
              <a:t>к сложным структурам</a:t>
            </a:r>
            <a:r>
              <a:rPr lang="ru-RU" sz="2900" dirty="0"/>
              <a:t>, что предполагает и интерес к историческим </a:t>
            </a:r>
            <a:r>
              <a:rPr lang="ru-RU" sz="2900" dirty="0" smtClean="0"/>
              <a:t>деталям</a:t>
            </a:r>
            <a:r>
              <a:rPr lang="ru-RU" sz="2900" dirty="0"/>
              <a:t>. Сравнительная социология не есть отдельная дисциплина</a:t>
            </a:r>
            <a:r>
              <a:rPr lang="ru-RU" sz="2900" dirty="0" smtClean="0"/>
              <a:t>, она </a:t>
            </a:r>
            <a:r>
              <a:rPr lang="ru-RU" sz="2900" dirty="0"/>
              <a:t>представляет собой критику всего того в социологии, что </a:t>
            </a:r>
            <a:r>
              <a:rPr lang="ru-RU" sz="2900" dirty="0" smtClean="0"/>
              <a:t>ее ограничивает </a:t>
            </a:r>
            <a:r>
              <a:rPr lang="ru-RU" sz="2900" dirty="0"/>
              <a:t>и </a:t>
            </a:r>
            <a:r>
              <a:rPr lang="ru-RU" sz="2900" dirty="0" smtClean="0"/>
              <a:t>редуцирует»</a:t>
            </a:r>
            <a:r>
              <a:rPr lang="en-US" sz="2900" dirty="0" smtClean="0"/>
              <a:t> (Wallerstein</a:t>
            </a:r>
            <a:r>
              <a:rPr lang="ru-RU" sz="2900" dirty="0" smtClean="0"/>
              <a:t> </a:t>
            </a:r>
            <a:r>
              <a:rPr lang="en-US" sz="2900" dirty="0" smtClean="0"/>
              <a:t>2003).</a:t>
            </a:r>
          </a:p>
          <a:p>
            <a:r>
              <a:rPr lang="ru-RU" sz="2900" dirty="0" smtClean="0"/>
              <a:t>«</a:t>
            </a:r>
            <a:r>
              <a:rPr lang="ru-RU" sz="2900" dirty="0"/>
              <a:t>В </a:t>
            </a:r>
            <a:r>
              <a:rPr lang="ru-RU" sz="2900" dirty="0" smtClean="0"/>
              <a:t>той</a:t>
            </a:r>
            <a:r>
              <a:rPr lang="en-US" sz="2900" dirty="0" smtClean="0"/>
              <a:t> </a:t>
            </a:r>
            <a:r>
              <a:rPr lang="ru-RU" sz="2900" dirty="0" smtClean="0"/>
              <a:t>степени, в какой социальные процессы являются инерционными — в той</a:t>
            </a:r>
            <a:r>
              <a:rPr lang="en-US" sz="2900" dirty="0" smtClean="0"/>
              <a:t> </a:t>
            </a:r>
            <a:r>
              <a:rPr lang="ru-RU" sz="2900" dirty="0" smtClean="0"/>
              <a:t>степени</a:t>
            </a:r>
            <a:r>
              <a:rPr lang="ru-RU" sz="2900" dirty="0"/>
              <a:t>, в какой предшествовавшая последовательность событий </a:t>
            </a:r>
            <a:r>
              <a:rPr lang="ru-RU" sz="2900" dirty="0" smtClean="0"/>
              <a:t>определяет </a:t>
            </a:r>
            <a:r>
              <a:rPr lang="ru-RU" sz="2900" dirty="0"/>
              <a:t>и сдерживает происходящее в данной точке пространства и </a:t>
            </a:r>
            <a:r>
              <a:rPr lang="ru-RU" sz="2900" dirty="0" smtClean="0"/>
              <a:t>времени</a:t>
            </a:r>
            <a:r>
              <a:rPr lang="ru-RU" sz="2900" dirty="0"/>
              <a:t>, — становится важным историческое знание </a:t>
            </a:r>
            <a:r>
              <a:rPr lang="ru-RU" sz="2900" dirty="0" smtClean="0"/>
              <a:t>последовательностей</a:t>
            </a:r>
            <a:r>
              <a:rPr lang="en-US" sz="2900" dirty="0" smtClean="0"/>
              <a:t> </a:t>
            </a:r>
            <a:r>
              <a:rPr lang="ru-RU" sz="2900" dirty="0" smtClean="0"/>
              <a:t>событий»</a:t>
            </a:r>
            <a:r>
              <a:rPr lang="en-US" sz="2900" dirty="0" smtClean="0"/>
              <a:t> (Tilly 1991).</a:t>
            </a:r>
            <a:endParaRPr lang="ru-RU" sz="2900" dirty="0" smtClean="0"/>
          </a:p>
          <a:p>
            <a:r>
              <a:rPr lang="ru-RU" sz="2900" dirty="0" smtClean="0"/>
              <a:t>«Историко-социологические объяснения… </a:t>
            </a:r>
            <a:r>
              <a:rPr lang="ru-RU" sz="2900" dirty="0"/>
              <a:t>должны </a:t>
            </a:r>
            <a:r>
              <a:rPr lang="ru-RU" sz="2900" dirty="0" smtClean="0"/>
              <a:t>выполнять </a:t>
            </a:r>
            <a:r>
              <a:rPr lang="ru-RU" sz="2900" dirty="0"/>
              <a:t>три </a:t>
            </a:r>
            <a:r>
              <a:rPr lang="ru-RU" sz="2900" dirty="0" smtClean="0"/>
              <a:t>задачи: во-первых</a:t>
            </a:r>
            <a:r>
              <a:rPr lang="ru-RU" sz="2900" dirty="0"/>
              <a:t>, отделять незначительные повседневные </a:t>
            </a:r>
            <a:r>
              <a:rPr lang="ru-RU" sz="2900" dirty="0" smtClean="0"/>
              <a:t>действия людей </a:t>
            </a:r>
            <a:r>
              <a:rPr lang="ru-RU" sz="2900" dirty="0"/>
              <a:t>от тех редких моментов, когда они меняют </a:t>
            </a:r>
            <a:r>
              <a:rPr lang="ru-RU" sz="2900" dirty="0" smtClean="0"/>
              <a:t>социальную структуру;</a:t>
            </a:r>
            <a:r>
              <a:rPr lang="en-US" sz="2900" dirty="0" smtClean="0"/>
              <a:t> </a:t>
            </a:r>
            <a:r>
              <a:rPr lang="ru-RU" sz="2900" dirty="0" smtClean="0"/>
              <a:t>во-вторых</a:t>
            </a:r>
            <a:r>
              <a:rPr lang="ru-RU" sz="2900" dirty="0"/>
              <a:t>, объяснять, почему трансформирующие события </a:t>
            </a:r>
            <a:r>
              <a:rPr lang="ru-RU" sz="2900" dirty="0" smtClean="0"/>
              <a:t>происходят </a:t>
            </a:r>
            <a:r>
              <a:rPr lang="ru-RU" sz="2900" dirty="0"/>
              <a:t>в конкретном месте и времени, а не где-нибудь </a:t>
            </a:r>
            <a:r>
              <a:rPr lang="ru-RU" sz="2900" dirty="0" smtClean="0"/>
              <a:t>еще;</a:t>
            </a:r>
            <a:r>
              <a:rPr lang="en-US" sz="2900" dirty="0" smtClean="0"/>
              <a:t> </a:t>
            </a:r>
            <a:r>
              <a:rPr lang="ru-RU" sz="2900" dirty="0" smtClean="0"/>
              <a:t>в-третьих</a:t>
            </a:r>
            <a:r>
              <a:rPr lang="ru-RU" sz="2900" dirty="0"/>
              <a:t>, необходимо показать, как события делают </a:t>
            </a:r>
            <a:r>
              <a:rPr lang="ru-RU" sz="2900" dirty="0" smtClean="0"/>
              <a:t>возможными </a:t>
            </a:r>
            <a:r>
              <a:rPr lang="ru-RU" sz="2900" dirty="0"/>
              <a:t>последующие </a:t>
            </a:r>
            <a:r>
              <a:rPr lang="ru-RU" sz="2900" dirty="0" smtClean="0"/>
              <a:t>события» (</a:t>
            </a:r>
            <a:r>
              <a:rPr lang="en-US" sz="2900" dirty="0" err="1" smtClean="0"/>
              <a:t>Lachmann</a:t>
            </a:r>
            <a:r>
              <a:rPr lang="en-US" sz="2900" dirty="0" smtClean="0"/>
              <a:t> 2013).</a:t>
            </a:r>
            <a:endParaRPr lang="ru-RU" sz="29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Сравнительно-историческая социология и постсоветское пространство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Почему постсоветское пространство?</a:t>
            </a:r>
          </a:p>
          <a:p>
            <a:pPr lvl="1"/>
            <a:r>
              <a:rPr lang="ru-RU" sz="2800" dirty="0" smtClean="0"/>
              <a:t>национальные </a:t>
            </a:r>
            <a:r>
              <a:rPr lang="ru-RU" sz="2800" dirty="0"/>
              <a:t>и региональные </a:t>
            </a:r>
            <a:r>
              <a:rPr lang="ru-RU" sz="2800" dirty="0" smtClean="0"/>
              <a:t>границы</a:t>
            </a:r>
            <a:r>
              <a:rPr lang="en-US" sz="2800" dirty="0" smtClean="0"/>
              <a:t> </a:t>
            </a:r>
            <a:r>
              <a:rPr lang="ru-RU" sz="2800" dirty="0" smtClean="0"/>
              <a:t>в (бывшем) СССР</a:t>
            </a:r>
            <a:endParaRPr lang="ru-RU" sz="2800" dirty="0"/>
          </a:p>
          <a:p>
            <a:pPr lvl="1"/>
            <a:r>
              <a:rPr lang="ru-RU" sz="2800" dirty="0" smtClean="0"/>
              <a:t>исток </a:t>
            </a:r>
            <a:r>
              <a:rPr lang="ru-RU" sz="2800" dirty="0"/>
              <a:t>трансформации и расходящиеся траектории</a:t>
            </a:r>
          </a:p>
          <a:p>
            <a:pPr lvl="1"/>
            <a:r>
              <a:rPr lang="ru-RU" sz="2800" dirty="0"/>
              <a:t>Отсюда: сравнительно-историческая социология</a:t>
            </a:r>
          </a:p>
          <a:p>
            <a:r>
              <a:rPr lang="ru-RU" sz="2800" dirty="0" smtClean="0"/>
              <a:t>Наука и (или) образование в СССР</a:t>
            </a:r>
          </a:p>
          <a:p>
            <a:r>
              <a:rPr lang="ru-RU" sz="2800" dirty="0" smtClean="0"/>
              <a:t>«Постсоветские исследовательские» университеты и реформы образования</a:t>
            </a:r>
          </a:p>
          <a:p>
            <a:pPr marL="11430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003232" cy="48006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Вопросы «инсайдеров», вопросы «аутсайдеров»</a:t>
            </a:r>
          </a:p>
          <a:p>
            <a:r>
              <a:rPr lang="ru-RU" sz="2600" dirty="0" smtClean="0"/>
              <a:t>Во что трансформировалась советская система высшего образования?</a:t>
            </a:r>
          </a:p>
          <a:p>
            <a:pPr lvl="1"/>
            <a:r>
              <a:rPr lang="ru-RU" sz="2600" dirty="0" smtClean="0"/>
              <a:t>Что произошло с разделением науки и образования?</a:t>
            </a:r>
          </a:p>
          <a:p>
            <a:pPr lvl="1"/>
            <a:r>
              <a:rPr lang="ru-RU" sz="2600" dirty="0" smtClean="0"/>
              <a:t>Образовались ли национальные либо региональные системы; остались ли системы вообще?</a:t>
            </a:r>
          </a:p>
          <a:p>
            <a:r>
              <a:rPr lang="ru-RU" sz="2600" dirty="0" smtClean="0"/>
              <a:t>Как постсоветские ученые пишут о постсоветских трансформациях?</a:t>
            </a:r>
          </a:p>
          <a:p>
            <a:pPr lvl="1"/>
            <a:r>
              <a:rPr lang="ru-RU" sz="2600" dirty="0" smtClean="0"/>
              <a:t>Что сильнее: различия между странами или между дисциплинами?</a:t>
            </a:r>
          </a:p>
        </p:txBody>
      </p:sp>
    </p:spTree>
    <p:extLst>
      <p:ext uri="{BB962C8B-B14F-4D97-AF65-F5344CB8AC3E}">
        <p14:creationId xmlns:p14="http://schemas.microsoft.com/office/powerpoint/2010/main" val="38574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Трансформации высшего образования на постсоветском пространстве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Неоинституциональная</a:t>
            </a:r>
            <a:r>
              <a:rPr lang="ru-RU" sz="2800" dirty="0" smtClean="0"/>
              <a:t> теория: организации и институты</a:t>
            </a:r>
          </a:p>
          <a:p>
            <a:r>
              <a:rPr lang="ru-RU" sz="2800" dirty="0"/>
              <a:t>Можно ли называть вузы «организациями»?</a:t>
            </a:r>
          </a:p>
          <a:p>
            <a:r>
              <a:rPr lang="ru-RU" sz="2800" dirty="0" smtClean="0"/>
              <a:t>Сфера, система, организация высшего образования</a:t>
            </a:r>
          </a:p>
          <a:p>
            <a:r>
              <a:rPr lang="ru-RU" sz="2800" dirty="0" smtClean="0"/>
              <a:t>Полиморфизм или изоморфизм?</a:t>
            </a:r>
          </a:p>
          <a:p>
            <a:r>
              <a:rPr lang="ru-RU" sz="2800" dirty="0" smtClean="0"/>
              <a:t>Шесть стран: Беларусь, Россия, Украина, Латвия, Литва, Эстония</a:t>
            </a:r>
          </a:p>
          <a:p>
            <a:r>
              <a:rPr lang="ru-RU" sz="2800" dirty="0" smtClean="0"/>
              <a:t>Методы: кластерный анализ, </a:t>
            </a:r>
            <a:r>
              <a:rPr lang="en-US" sz="2800" dirty="0" smtClean="0"/>
              <a:t>QCA, process-tracing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76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675E47"/>
                </a:solidFill>
              </a:rPr>
              <a:t>Трансформации </a:t>
            </a:r>
            <a:r>
              <a:rPr lang="ru-RU" sz="3200" dirty="0">
                <a:solidFill>
                  <a:srgbClr val="675E47"/>
                </a:solidFill>
              </a:rPr>
              <a:t>высшего образования на постсоветском </a:t>
            </a:r>
            <a:r>
              <a:rPr lang="ru-RU" sz="3200" dirty="0" smtClean="0">
                <a:solidFill>
                  <a:srgbClr val="675E47"/>
                </a:solidFill>
              </a:rPr>
              <a:t>пространстве: две гипотезы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ru-RU" sz="2800" dirty="0" smtClean="0"/>
              <a:t>В шести странах существуют </a:t>
            </a:r>
            <a:r>
              <a:rPr lang="ru-RU" sz="2800" dirty="0"/>
              <a:t>две системы образования</a:t>
            </a:r>
            <a:r>
              <a:rPr lang="ru-RU" sz="2800" dirty="0" smtClean="0"/>
              <a:t>: «</a:t>
            </a:r>
            <a:r>
              <a:rPr lang="ru-RU" sz="2800" dirty="0"/>
              <a:t>глобально-балтийская» и «советско-российская». </a:t>
            </a:r>
            <a:endParaRPr lang="ru-RU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ru-RU" sz="2800" dirty="0" smtClean="0"/>
              <a:t>Наличие единой точки исхода и влияние процессов глобализации определяют существование разнообразных форм, но немногочисленных устойчивых типов организаций высшего образования, характерных для всех шести стран.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25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675E47"/>
                </a:solidFill>
              </a:rPr>
              <a:t>Типология советских </a:t>
            </a:r>
            <a:r>
              <a:rPr lang="en-US" sz="3200" dirty="0" smtClean="0">
                <a:solidFill>
                  <a:srgbClr val="675E47"/>
                </a:solidFill>
              </a:rPr>
              <a:t>/ </a:t>
            </a:r>
            <a:r>
              <a:rPr lang="ru-RU" sz="3200" dirty="0" smtClean="0">
                <a:solidFill>
                  <a:srgbClr val="675E47"/>
                </a:solidFill>
              </a:rPr>
              <a:t>постсоветских вузов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077" y="1880828"/>
            <a:ext cx="2808312" cy="1224136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Классические вузы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585" y="3284984"/>
            <a:ext cx="2795954" cy="1224136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Национально-специализированные вузы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3611" y="4689140"/>
            <a:ext cx="2767928" cy="1224136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Регионально-специализированные вузы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28687" y="1164730"/>
            <a:ext cx="2808312" cy="1224136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Постсоветские исследовательские университеты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1559" y="5301208"/>
            <a:ext cx="2808312" cy="1224136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Организации «</a:t>
            </a:r>
            <a:r>
              <a:rPr lang="ru-RU" sz="2000" b="1" dirty="0" err="1" smtClean="0"/>
              <a:t>псевдовысшего</a:t>
            </a:r>
            <a:r>
              <a:rPr lang="ru-RU" sz="2000" b="1" dirty="0" smtClean="0"/>
              <a:t>» образования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45100" y="2564904"/>
            <a:ext cx="2808312" cy="1224136"/>
          </a:xfrm>
          <a:prstGeom prst="round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Университеты широкого профиля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3063" y="3931794"/>
            <a:ext cx="2808312" cy="1224136"/>
          </a:xfrm>
          <a:prstGeom prst="round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Узко-специализированные вузы</a:t>
            </a:r>
            <a:endParaRPr lang="ru-RU" sz="2000" b="1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3521791" y="2388866"/>
            <a:ext cx="1836807" cy="9001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3505917" y="1560774"/>
            <a:ext cx="1861183" cy="828092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endCxn id="10" idx="1"/>
          </p:cNvCxnSpPr>
          <p:nvPr/>
        </p:nvCxnSpPr>
        <p:spPr>
          <a:xfrm rot="16200000" flipH="1">
            <a:off x="2875538" y="3437255"/>
            <a:ext cx="3524410" cy="142763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flipV="1">
            <a:off x="3481539" y="1910852"/>
            <a:ext cx="1847148" cy="2120254"/>
          </a:xfrm>
          <a:prstGeom prst="bentConnector3">
            <a:avLst>
              <a:gd name="adj1" fmla="val 37509"/>
            </a:avLst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>
            <a:off x="3497952" y="4031106"/>
            <a:ext cx="1830735" cy="7660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4056699" y="4114360"/>
            <a:ext cx="1378112" cy="1211608"/>
          </a:xfrm>
          <a:prstGeom prst="bentConnector3">
            <a:avLst>
              <a:gd name="adj1" fmla="val 99609"/>
            </a:avLst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/>
          <p:nvPr/>
        </p:nvCxnSpPr>
        <p:spPr>
          <a:xfrm flipV="1">
            <a:off x="3505917" y="3501008"/>
            <a:ext cx="1822770" cy="53009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>
            <a:off x="3535343" y="5409220"/>
            <a:ext cx="1836807" cy="324036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flipV="1">
            <a:off x="3527327" y="4506619"/>
            <a:ext cx="1825736" cy="865358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rot="5400000" flipH="1" flipV="1">
            <a:off x="3810897" y="2988829"/>
            <a:ext cx="2344638" cy="690942"/>
          </a:xfrm>
          <a:prstGeom prst="bentConnector3">
            <a:avLst>
              <a:gd name="adj1" fmla="val 99570"/>
            </a:avLst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трелка вправо 66"/>
          <p:cNvSpPr/>
          <p:nvPr/>
        </p:nvSpPr>
        <p:spPr>
          <a:xfrm>
            <a:off x="3535343" y="2492896"/>
            <a:ext cx="1822770" cy="504056"/>
          </a:xfrm>
          <a:prstGeom prst="rightArrow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498898" y="3931623"/>
            <a:ext cx="1847146" cy="1404155"/>
          </a:xfrm>
          <a:prstGeom prst="rightArrow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67" grpId="0" animBg="1"/>
      <p:bldP spid="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356</TotalTime>
  <Words>823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Соседство</vt:lpstr>
      <vt:lpstr>Сравнительно-историческая социология образования и науки: Случай постсоветского пространства на постсоветском пространстве</vt:lpstr>
      <vt:lpstr>Презентация PowerPoint</vt:lpstr>
      <vt:lpstr>STS / социология науки и образования</vt:lpstr>
      <vt:lpstr>Сравнительно-историческая (макро)социология</vt:lpstr>
      <vt:lpstr>Сравнительно-историческая социология и постсоветское пространство</vt:lpstr>
      <vt:lpstr>Исследовательские вопросы</vt:lpstr>
      <vt:lpstr>Трансформации высшего образования на постсоветском пространстве</vt:lpstr>
      <vt:lpstr>Трансформации высшего образования на постсоветском пространстве: две гипотезы</vt:lpstr>
      <vt:lpstr>Типология советских / постсоветских вузов</vt:lpstr>
      <vt:lpstr>Цепочки организационных трансформаций: Классический университет -&gt; постсоветский исследовательский университет </vt:lpstr>
      <vt:lpstr>Цепочки организационных трансформаций: Классический университет -&gt; организация «псевдовысшего» образования </vt:lpstr>
      <vt:lpstr>Организационное поле исследовательских университетов</vt:lpstr>
      <vt:lpstr>Постсоветские трансформации в постсоветских научных публикациях</vt:lpstr>
      <vt:lpstr>Постсоветские трансформации в постсоветских научных публикациях</vt:lpstr>
      <vt:lpstr>Постсоветские трансформации в постсоветских научных публикациях</vt:lpstr>
      <vt:lpstr>Постсоветские трансформации в постсоветских научных публикациях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Сравнительно-историческая социология образования и науки: Случай постсоветского пространства на постсоветском пространстве</dc:title>
  <dc:creator>Трегубова Наталья Дамировна</dc:creator>
  <cp:lastModifiedBy>Трегубова Наталья Дамировна</cp:lastModifiedBy>
  <cp:revision>56</cp:revision>
  <dcterms:created xsi:type="dcterms:W3CDTF">2016-10-24T11:26:29Z</dcterms:created>
  <dcterms:modified xsi:type="dcterms:W3CDTF">2016-10-28T11:16:12Z</dcterms:modified>
</cp:coreProperties>
</file>